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Regression Analysis 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with a vehicle dataset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6013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5473850" y="680550"/>
            <a:ext cx="3142200" cy="410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Log(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Mpg) ~ Regressors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Independence: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Much better. Less of a pattern.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Linearity: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Higher R^2, less pattern in Residuals vs Fitted.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Mean Zero Errors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Better. Mostly half above, half below.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Normality: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Light tailed on both sides now, but still OK.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Constant Variance: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No obvious pattern in residuals.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913" y="152400"/>
            <a:ext cx="519436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00" y="1263175"/>
            <a:ext cx="3321113" cy="1866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72400" y="3223900"/>
            <a:ext cx="30762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Post Transformation: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Now they’re all significant (per Partial F Test), but it’s even less obvious that they contribute (per Partial Regression Plots)... huh?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510450" y="2703075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Discussion of Models and Analyzing the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Adding I</a:t>
            </a:r>
            <a:r>
              <a:rPr lang="en"/>
              <a:t>nteraction Terms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425"/>
            <a:ext cx="9144000" cy="19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675" y="1949373"/>
            <a:ext cx="5778653" cy="288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510450" y="2703075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Discussion of Models and Analyzing the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 Selection and </a:t>
            </a:r>
            <a:r>
              <a:rPr lang="en"/>
              <a:t>Influential</a:t>
            </a:r>
            <a:r>
              <a:rPr lang="en"/>
              <a:t> Points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25"/>
            <a:ext cx="48079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960325" y="235025"/>
            <a:ext cx="4140600" cy="3104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 Inspection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and Stepwise yielded the exact same model (same regressors)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Backward and Forward models have pretty similar R^2, but Backward has 16 regressors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VIF indicates HUGE correlation (which is ok, since they *are* correlated)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900" y="3415325"/>
            <a:ext cx="2631800" cy="1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32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533875" y="255025"/>
            <a:ext cx="3336900" cy="1711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 Inspection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Key assumptions look great for both models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664" y="2308750"/>
            <a:ext cx="3413535" cy="227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1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307625" y="3163500"/>
            <a:ext cx="35193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All else being equal, the forward model is more resilient to influential points...</a:t>
            </a:r>
          </a:p>
        </p:txBody>
      </p:sp>
      <p:pic>
        <p:nvPicPr>
          <p:cNvPr descr="Image result for maserati"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800" y="2950425"/>
            <a:ext cx="4830200" cy="20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510450" y="2703075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Discussion of Models and Analyzing the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Final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732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975" y="3261703"/>
            <a:ext cx="1599814" cy="167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Preprocessing The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3921300" cy="3416400"/>
          </a:xfrm>
          <a:prstGeom prst="rect">
            <a:avLst/>
          </a:prstGeom>
          <a:noFill/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Total of Eight Variables: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Droid Serif"/>
              <a:buChar char="❖"/>
            </a:pPr>
            <a:r>
              <a:rPr lang="en">
                <a:solidFill>
                  <a:srgbClr val="38761D"/>
                </a:solidFill>
                <a:latin typeface="Droid Serif"/>
                <a:ea typeface="Droid Serif"/>
                <a:cs typeface="Droid Serif"/>
                <a:sym typeface="Droid Serif"/>
              </a:rPr>
              <a:t>Gas Mileage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❖"/>
            </a:pPr>
            <a:r>
              <a:rPr lang="en">
                <a:solidFill>
                  <a:schemeClr val="lt2"/>
                </a:solidFill>
                <a:latin typeface="Droid Serif"/>
                <a:ea typeface="Droid Serif"/>
                <a:cs typeface="Droid Serif"/>
                <a:sym typeface="Droid Serif"/>
              </a:rPr>
              <a:t>Number of cylinders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❖"/>
            </a:pPr>
            <a:r>
              <a:rPr lang="en">
                <a:solidFill>
                  <a:schemeClr val="lt2"/>
                </a:solidFill>
                <a:latin typeface="Droid Serif"/>
                <a:ea typeface="Droid Serif"/>
                <a:cs typeface="Droid Serif"/>
                <a:sym typeface="Droid Serif"/>
              </a:rPr>
              <a:t>Origin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roid Serif"/>
              <a:buChar char="❖"/>
            </a:pPr>
            <a:r>
              <a:rPr lang="en">
                <a:solidFill>
                  <a:schemeClr val="lt2"/>
                </a:solidFill>
                <a:latin typeface="Droid Serif"/>
                <a:ea typeface="Droid Serif"/>
                <a:cs typeface="Droid Serif"/>
                <a:sym typeface="Droid Serif"/>
              </a:rPr>
              <a:t>Model year,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erif"/>
              <a:buChar char="❖"/>
            </a:pPr>
            <a:r>
              <a:rPr lang="en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Displacement, 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erif"/>
              <a:buChar char="❖"/>
            </a:pPr>
            <a:r>
              <a:rPr lang="en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Horsepower, 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erif"/>
              <a:buChar char="❖"/>
            </a:pPr>
            <a:r>
              <a:rPr lang="en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Weight, </a:t>
            </a:r>
          </a:p>
          <a:p>
            <a:pPr indent="-3429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erif"/>
              <a:buChar char="❖"/>
            </a:pPr>
            <a:r>
              <a:rPr lang="en">
                <a:solidFill>
                  <a:srgbClr val="666666"/>
                </a:solidFill>
                <a:latin typeface="Droid Serif"/>
                <a:ea typeface="Droid Serif"/>
                <a:cs typeface="Droid Serif"/>
                <a:sym typeface="Droid Serif"/>
              </a:rPr>
              <a:t>Acceleration,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4347050" y="3916675"/>
            <a:ext cx="229500" cy="2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4682800" y="3868675"/>
            <a:ext cx="2140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Predictor (discrete)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4347050" y="3541300"/>
            <a:ext cx="229500" cy="254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690600" y="3493300"/>
            <a:ext cx="2277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Response (continuous)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233000" y="445025"/>
            <a:ext cx="3792600" cy="2551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Preprocessing: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Originally 397 data points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1.5% of the data (6 data points) had missing values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Origin treated as Categorical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Cylinder number and Model year treated continuously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347050" y="4292050"/>
            <a:ext cx="229500" cy="2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690600" y="4246975"/>
            <a:ext cx="2277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Predictor (continuous)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510450" y="2703075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Discussion of Models and Analyzing the Results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Original Full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616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5364475" y="471850"/>
            <a:ext cx="3344700" cy="414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Mpg ~ Regressors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Independence: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Kind of. Not really. Small quadratic pattern.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Linearity: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Kind of. See later slides.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Mean Zero Errors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Mostly. There’s a lot above and a lot below the ab line.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Normality: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Mostly. Light tailed the right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Constant Variance:</a:t>
            </a: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Non-constant due to the shapes.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477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4383125" y="206975"/>
            <a:ext cx="4002600" cy="256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 / ANOVA: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Lots of significant regressors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VIF: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Suspected multicollinearity because of the high VIF of weight, hp, displacement, and cylinder number.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890" y="1708325"/>
            <a:ext cx="4733066" cy="26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82610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6124275" y="560400"/>
            <a:ext cx="2581500" cy="402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Multicollinearity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Displacement and Horsepower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Horsepower and Weight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Displacement and Weight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Horsepower and Acceleration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Displacement and Acceleration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Weight and Acceleration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5385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124275" y="560400"/>
            <a:ext cx="2581500" cy="402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Further Inspection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Partial Regression says barely any pattern for everything except weight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Partial F Test says weight and displacement are significant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Should probably add an interaction term...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510450" y="2703075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Discussion of Models and Analyzing the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Transformed</a:t>
            </a:r>
            <a:r>
              <a:rPr lang="en"/>
              <a:t> Full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